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EDA2C-553F-455C-95F7-30C4D37AF11D}" type="datetimeFigureOut">
              <a:rPr lang="it-IT" smtClean="0"/>
              <a:pPr/>
              <a:t>02/09/2017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BA7D0-91DB-400D-A513-83F73A0DFC6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BA7D0-91DB-400D-A513-83F73A0DFC62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C89E-97BD-4223-8211-190494AF9682}" type="datetime1">
              <a:rPr lang="it-IT" smtClean="0"/>
              <a:pPr/>
              <a:t>02/09/2017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93E7-DD66-4D61-A6D1-99E2B56D5D00}" type="datetime1">
              <a:rPr lang="it-IT" smtClean="0"/>
              <a:pPr/>
              <a:t>02/09/2017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D453-57BD-43F1-A3E2-C7FFEC8F03E2}" type="datetime1">
              <a:rPr lang="it-IT" smtClean="0"/>
              <a:pPr/>
              <a:t>02/09/2017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A924-C9C5-484A-8789-AF725C89D1D9}" type="datetime1">
              <a:rPr lang="it-IT" smtClean="0"/>
              <a:pPr/>
              <a:t>02/09/2017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193B-6F4F-406F-8567-983809172686}" type="datetime1">
              <a:rPr lang="it-IT" smtClean="0"/>
              <a:pPr/>
              <a:t>02/09/2017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0CBD-CC9C-4A60-BAEE-BF121B80305F}" type="datetime1">
              <a:rPr lang="it-IT" smtClean="0"/>
              <a:pPr/>
              <a:t>02/09/2017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A333-1F33-4E2A-AE5A-A7F8BEE40387}" type="datetime1">
              <a:rPr lang="it-IT" smtClean="0"/>
              <a:pPr/>
              <a:t>02/09/2017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9B36-F852-497B-9A13-520B408F4E17}" type="datetime1">
              <a:rPr lang="it-IT" smtClean="0"/>
              <a:pPr/>
              <a:t>02/09/2017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A4A0-B945-4DE5-A0B3-B583BFEE9AEF}" type="datetime1">
              <a:rPr lang="it-IT" smtClean="0"/>
              <a:pPr/>
              <a:t>02/09/2017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39F-4686-4854-A7CB-96B154C3B24B}" type="datetime1">
              <a:rPr lang="it-IT" smtClean="0"/>
              <a:pPr/>
              <a:t>02/09/2017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A6BF-2201-4232-80A1-5561CD2FBC2D}" type="datetime1">
              <a:rPr lang="it-IT" smtClean="0"/>
              <a:pPr/>
              <a:t>02/09/2017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991274-5160-4FA7-8BA1-5D299B19C3B2}" type="datetime1">
              <a:rPr lang="it-IT" smtClean="0"/>
              <a:pPr/>
              <a:t>02/09/2017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428860" y="2357430"/>
            <a:ext cx="457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i="1" spc="-5" dirty="0" smtClean="0">
                <a:latin typeface="Times New Roman" pitchFamily="18" charset="0"/>
                <a:cs typeface="Times New Roman" pitchFamily="18" charset="0"/>
              </a:rPr>
              <a:t>Il Bilancio Sociale nella scuola </a:t>
            </a:r>
            <a:r>
              <a:rPr lang="it-IT" sz="4400" spc="-5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4400" spc="-5" dirty="0" smtClean="0">
                <a:latin typeface="Times New Roman" pitchFamily="18" charset="0"/>
                <a:cs typeface="Times New Roman" pitchFamily="18" charset="0"/>
              </a:rPr>
            </a:br>
            <a:endParaRPr lang="it-IT" sz="44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spc="-15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it-IT" sz="4400" spc="-15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it-IT" sz="4400" spc="-15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it-IT" sz="4400" spc="-15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it-IT" sz="4400" spc="-15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it-IT" sz="4400" spc="-15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it-IT" sz="4400" spc="-15" dirty="0" smtClean="0">
                <a:solidFill>
                  <a:schemeClr val="tx1"/>
                </a:solidFill>
                <a:latin typeface="Times New Roman"/>
                <a:cs typeface="Times New Roman"/>
              </a:rPr>
              <a:t>Il </a:t>
            </a:r>
            <a:r>
              <a:rPr lang="it-IT" sz="4400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Bilancio Sociale  </a:t>
            </a:r>
            <a:br>
              <a:rPr lang="it-IT" sz="4400" spc="-5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it-IT" sz="4400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è uno strumento di :</a:t>
            </a:r>
            <a:r>
              <a:rPr lang="it-IT" sz="5400" dirty="0" smtClean="0">
                <a:latin typeface="Times New Roman"/>
                <a:cs typeface="Times New Roman"/>
              </a:rPr>
              <a:t/>
            </a:r>
            <a:br>
              <a:rPr lang="it-IT" sz="5400" dirty="0" smtClean="0">
                <a:latin typeface="Times New Roman"/>
                <a:cs typeface="Times New Roman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3889054"/>
          </a:xfrm>
        </p:spPr>
        <p:txBody>
          <a:bodyPr>
            <a:normAutofit/>
          </a:bodyPr>
          <a:lstStyle/>
          <a:p>
            <a:pPr marL="12700" algn="just">
              <a:lnSpc>
                <a:spcPts val="1410"/>
              </a:lnSpc>
              <a:buFont typeface="Wingdings" pitchFamily="2" charset="2"/>
              <a:buChar char="Ø"/>
            </a:pPr>
            <a:endParaRPr lang="it-IT" sz="3600" spc="-15" dirty="0" smtClean="0">
              <a:latin typeface="Times New Roman"/>
              <a:cs typeface="Times New Roman"/>
            </a:endParaRPr>
          </a:p>
          <a:p>
            <a:pPr marL="469265" marR="8255" indent="-227965" algn="just">
              <a:lnSpc>
                <a:spcPts val="1380"/>
              </a:lnSpc>
              <a:spcBef>
                <a:spcPts val="60"/>
              </a:spcBef>
              <a:buFont typeface="Wingdings" pitchFamily="2" charset="2"/>
              <a:buChar char="Ø"/>
              <a:tabLst>
                <a:tab pos="469900" algn="l"/>
              </a:tabLst>
            </a:pPr>
            <a:r>
              <a:rPr lang="it-IT" sz="3600" spc="-5" dirty="0" smtClean="0">
                <a:latin typeface="Times New Roman"/>
                <a:cs typeface="Times New Roman"/>
              </a:rPr>
              <a:t>Comunicazione</a:t>
            </a:r>
          </a:p>
          <a:p>
            <a:pPr marL="469265" marR="8255" indent="-227965" algn="just">
              <a:lnSpc>
                <a:spcPts val="1380"/>
              </a:lnSpc>
              <a:spcBef>
                <a:spcPts val="60"/>
              </a:spcBef>
              <a:buNone/>
              <a:tabLst>
                <a:tab pos="469900" algn="l"/>
              </a:tabLst>
            </a:pPr>
            <a:endParaRPr lang="it-IT" sz="3600" spc="-5" dirty="0" smtClean="0">
              <a:latin typeface="Times New Roman"/>
              <a:cs typeface="Times New Roman"/>
            </a:endParaRPr>
          </a:p>
          <a:p>
            <a:pPr marL="469265" marR="8255" indent="-227965" algn="just">
              <a:lnSpc>
                <a:spcPts val="1380"/>
              </a:lnSpc>
              <a:spcBef>
                <a:spcPts val="60"/>
              </a:spcBef>
              <a:buFont typeface="Wingdings" pitchFamily="2" charset="2"/>
              <a:buChar char="Ø"/>
              <a:tabLst>
                <a:tab pos="469900" algn="l"/>
              </a:tabLst>
            </a:pPr>
            <a:endParaRPr lang="it-IT" sz="3600" spc="-5" dirty="0" smtClean="0">
              <a:latin typeface="Times New Roman"/>
              <a:cs typeface="Times New Roman"/>
            </a:endParaRPr>
          </a:p>
          <a:p>
            <a:pPr marL="469265" marR="8255" indent="-227965" algn="just">
              <a:lnSpc>
                <a:spcPts val="1380"/>
              </a:lnSpc>
              <a:spcBef>
                <a:spcPts val="60"/>
              </a:spcBef>
              <a:buFont typeface="Wingdings" pitchFamily="2" charset="2"/>
              <a:buChar char="Ø"/>
              <a:tabLst>
                <a:tab pos="469900" algn="l"/>
              </a:tabLst>
            </a:pPr>
            <a:r>
              <a:rPr lang="it-IT" sz="3600" spc="-5" dirty="0" smtClean="0">
                <a:latin typeface="Times New Roman"/>
                <a:cs typeface="Times New Roman"/>
              </a:rPr>
              <a:t>Gestione</a:t>
            </a:r>
          </a:p>
          <a:p>
            <a:pPr marL="469265" marR="8255" indent="-227965" algn="just">
              <a:lnSpc>
                <a:spcPts val="1380"/>
              </a:lnSpc>
              <a:spcBef>
                <a:spcPts val="60"/>
              </a:spcBef>
              <a:buNone/>
              <a:tabLst>
                <a:tab pos="469900" algn="l"/>
              </a:tabLst>
            </a:pPr>
            <a:endParaRPr lang="it-IT" sz="3600" spc="-5" dirty="0" smtClean="0">
              <a:latin typeface="Times New Roman"/>
              <a:cs typeface="Times New Roman"/>
            </a:endParaRPr>
          </a:p>
          <a:p>
            <a:pPr marL="469265" marR="8255" indent="-227965" algn="just">
              <a:lnSpc>
                <a:spcPts val="1380"/>
              </a:lnSpc>
              <a:spcBef>
                <a:spcPts val="60"/>
              </a:spcBef>
              <a:buNone/>
              <a:tabLst>
                <a:tab pos="469900" algn="l"/>
              </a:tabLst>
            </a:pPr>
            <a:endParaRPr lang="it-IT" sz="3600" spc="-5" dirty="0" smtClean="0">
              <a:latin typeface="Times New Roman"/>
              <a:cs typeface="Times New Roman"/>
            </a:endParaRPr>
          </a:p>
          <a:p>
            <a:pPr marL="469265" marR="8255" indent="-227965" algn="just">
              <a:lnSpc>
                <a:spcPts val="1380"/>
              </a:lnSpc>
              <a:spcBef>
                <a:spcPts val="60"/>
              </a:spcBef>
              <a:buFont typeface="Wingdings" pitchFamily="2" charset="2"/>
              <a:buChar char="Ø"/>
              <a:tabLst>
                <a:tab pos="469900" algn="l"/>
              </a:tabLst>
            </a:pPr>
            <a:r>
              <a:rPr lang="it-IT" sz="3600" spc="-5" dirty="0" smtClean="0">
                <a:latin typeface="Times New Roman"/>
                <a:cs typeface="Times New Roman"/>
              </a:rPr>
              <a:t>Apprendimento/ miglioramento</a:t>
            </a:r>
          </a:p>
          <a:p>
            <a:pPr marL="469265" marR="8255" indent="-227965" algn="just">
              <a:lnSpc>
                <a:spcPts val="1380"/>
              </a:lnSpc>
              <a:spcBef>
                <a:spcPts val="60"/>
              </a:spcBef>
              <a:buFont typeface="Wingdings" pitchFamily="2" charset="2"/>
              <a:buChar char="Ø"/>
              <a:tabLst>
                <a:tab pos="469900" algn="l"/>
              </a:tabLst>
            </a:pPr>
            <a:endParaRPr lang="it-IT" sz="3600" spc="-5" dirty="0" smtClean="0">
              <a:latin typeface="Times New Roman"/>
              <a:cs typeface="Times New Roman"/>
            </a:endParaRPr>
          </a:p>
          <a:p>
            <a:pPr marL="469265" marR="8255" indent="-227965" algn="just">
              <a:lnSpc>
                <a:spcPts val="1380"/>
              </a:lnSpc>
              <a:spcBef>
                <a:spcPts val="60"/>
              </a:spcBef>
              <a:buNone/>
              <a:tabLst>
                <a:tab pos="469900" algn="l"/>
              </a:tabLst>
            </a:pPr>
            <a:r>
              <a:rPr lang="it-IT" sz="3600" spc="-5" dirty="0" smtClean="0">
                <a:latin typeface="Times New Roman"/>
                <a:cs typeface="Times New Roman"/>
              </a:rPr>
              <a:t>    </a:t>
            </a:r>
          </a:p>
          <a:p>
            <a:pPr marL="469265" marR="8255" indent="-227965" algn="just">
              <a:lnSpc>
                <a:spcPts val="1380"/>
              </a:lnSpc>
              <a:spcBef>
                <a:spcPts val="60"/>
              </a:spcBef>
              <a:buFont typeface="Wingdings" pitchFamily="2" charset="2"/>
              <a:buChar char="Ø"/>
              <a:tabLst>
                <a:tab pos="469900" algn="l"/>
              </a:tabLst>
            </a:pPr>
            <a:r>
              <a:rPr lang="it-IT" sz="3600" spc="-5" dirty="0" smtClean="0">
                <a:latin typeface="Times New Roman"/>
                <a:cs typeface="Times New Roman"/>
              </a:rPr>
              <a:t>Innovazione</a:t>
            </a:r>
          </a:p>
          <a:p>
            <a:pPr marL="469265" marR="8255" indent="-227965" algn="just">
              <a:lnSpc>
                <a:spcPts val="1380"/>
              </a:lnSpc>
              <a:spcBef>
                <a:spcPts val="60"/>
              </a:spcBef>
              <a:buNone/>
              <a:tabLst>
                <a:tab pos="469900" algn="l"/>
              </a:tabLst>
            </a:pPr>
            <a:endParaRPr lang="it-IT" sz="3600" spc="-5" dirty="0" smtClean="0">
              <a:latin typeface="Times New Roman"/>
              <a:cs typeface="Times New Roman"/>
            </a:endParaRPr>
          </a:p>
          <a:p>
            <a:pPr marL="469265" marR="8255" indent="-227965" algn="just">
              <a:lnSpc>
                <a:spcPts val="1380"/>
              </a:lnSpc>
              <a:spcBef>
                <a:spcPts val="60"/>
              </a:spcBef>
              <a:buFont typeface="Wingdings" pitchFamily="2" charset="2"/>
              <a:buChar char="Ø"/>
              <a:tabLst>
                <a:tab pos="469900" algn="l"/>
              </a:tabLst>
            </a:pPr>
            <a:endParaRPr lang="it-IT" sz="3600" dirty="0" smtClean="0">
              <a:latin typeface="Times New Roman"/>
              <a:cs typeface="Times New Roman"/>
            </a:endParaRPr>
          </a:p>
          <a:p>
            <a:pPr marL="469265" marR="12700" indent="-227965" algn="just">
              <a:lnSpc>
                <a:spcPts val="1380"/>
              </a:lnSpc>
              <a:buFont typeface="Wingdings" pitchFamily="2" charset="2"/>
              <a:buChar char="Ø"/>
              <a:tabLst>
                <a:tab pos="469900" algn="l"/>
              </a:tabLst>
            </a:pPr>
            <a:r>
              <a:rPr lang="it-IT" sz="3600" spc="-5" dirty="0" smtClean="0">
                <a:latin typeface="Times New Roman"/>
                <a:cs typeface="Times New Roman"/>
              </a:rPr>
              <a:t>Partecipazione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it-I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Rendicontazione sociale</a:t>
            </a:r>
            <a:endParaRPr lang="it-IT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Autofit/>
          </a:bodyPr>
          <a:lstStyle/>
          <a:p>
            <a:pPr marL="1092835" lvl="2" indent="-179705">
              <a:lnSpc>
                <a:spcPct val="100000"/>
              </a:lnSpc>
              <a:spcBef>
                <a:spcPts val="80"/>
              </a:spcBef>
              <a:buNone/>
              <a:tabLst>
                <a:tab pos="1092835" algn="l"/>
                <a:tab pos="1093470" algn="l"/>
              </a:tabLst>
            </a:pPr>
            <a:endParaRPr lang="it-IT" sz="2000" b="1" spc="-5" dirty="0" smtClean="0">
              <a:latin typeface="Times New Roman"/>
              <a:cs typeface="Times New Roman"/>
            </a:endParaRPr>
          </a:p>
          <a:p>
            <a:pPr marL="1092835" lvl="2" indent="-179705">
              <a:lnSpc>
                <a:spcPct val="100000"/>
              </a:lnSpc>
              <a:spcBef>
                <a:spcPts val="80"/>
              </a:spcBef>
              <a:buNone/>
              <a:tabLst>
                <a:tab pos="1092835" algn="l"/>
                <a:tab pos="1093470" algn="l"/>
              </a:tabLst>
            </a:pPr>
            <a:r>
              <a:rPr lang="it-IT" sz="2400" b="1" spc="-5" dirty="0" smtClean="0">
                <a:latin typeface="Times New Roman"/>
                <a:cs typeface="Times New Roman"/>
              </a:rPr>
              <a:t>Identità della scuola</a:t>
            </a:r>
          </a:p>
          <a:p>
            <a:pPr marL="1092835" lvl="2" indent="-179705">
              <a:lnSpc>
                <a:spcPct val="100000"/>
              </a:lnSpc>
              <a:spcBef>
                <a:spcPts val="80"/>
              </a:spcBef>
              <a:buFont typeface="Wingdings" pitchFamily="2" charset="2"/>
              <a:buChar char="Ø"/>
              <a:tabLst>
                <a:tab pos="1092835" algn="l"/>
                <a:tab pos="1093470" algn="l"/>
              </a:tabLst>
            </a:pPr>
            <a:r>
              <a:rPr lang="it-IT" sz="2000" spc="-5" dirty="0" smtClean="0">
                <a:latin typeface="Times New Roman"/>
                <a:cs typeface="Times New Roman"/>
              </a:rPr>
              <a:t>Missione: finalità, valori, relazioni con gli</a:t>
            </a:r>
            <a:r>
              <a:rPr lang="it-IT" sz="2000" spc="30" dirty="0" smtClean="0">
                <a:latin typeface="Times New Roman"/>
                <a:cs typeface="Times New Roman"/>
              </a:rPr>
              <a:t> </a:t>
            </a:r>
            <a:r>
              <a:rPr lang="it-IT" sz="2000" spc="-5" dirty="0" err="1" smtClean="0">
                <a:latin typeface="Times New Roman"/>
                <a:cs typeface="Times New Roman"/>
              </a:rPr>
              <a:t>stakeholder</a:t>
            </a:r>
            <a:r>
              <a:rPr lang="it-IT" sz="2000" spc="-5" dirty="0" smtClean="0">
                <a:latin typeface="Times New Roman"/>
                <a:cs typeface="Times New Roman"/>
              </a:rPr>
              <a:t>.</a:t>
            </a:r>
            <a:endParaRPr lang="it-IT" sz="2000" dirty="0" smtClean="0">
              <a:latin typeface="Times New Roman"/>
              <a:cs typeface="Times New Roman"/>
            </a:endParaRPr>
          </a:p>
          <a:p>
            <a:pPr marL="1092835" lvl="2" indent="-179705">
              <a:lnSpc>
                <a:spcPct val="100000"/>
              </a:lnSpc>
              <a:spcBef>
                <a:spcPts val="80"/>
              </a:spcBef>
              <a:buFont typeface="Wingdings" pitchFamily="2" charset="2"/>
              <a:buChar char="Ø"/>
              <a:tabLst>
                <a:tab pos="1092835" algn="l"/>
                <a:tab pos="1093470" algn="l"/>
              </a:tabLst>
            </a:pPr>
            <a:r>
              <a:rPr lang="it-IT" sz="2000" dirty="0" smtClean="0">
                <a:latin typeface="Times New Roman"/>
                <a:cs typeface="Times New Roman"/>
              </a:rPr>
              <a:t>Contesto </a:t>
            </a:r>
            <a:r>
              <a:rPr lang="it-IT" sz="2000" spc="-5" dirty="0" smtClean="0">
                <a:latin typeface="Times New Roman"/>
                <a:cs typeface="Times New Roman"/>
              </a:rPr>
              <a:t>sociale </a:t>
            </a:r>
            <a:r>
              <a:rPr lang="it-IT" sz="2000" dirty="0" smtClean="0">
                <a:latin typeface="Times New Roman"/>
                <a:cs typeface="Times New Roman"/>
              </a:rPr>
              <a:t>e </a:t>
            </a:r>
            <a:r>
              <a:rPr lang="it-IT" sz="2000" spc="-5" dirty="0" smtClean="0">
                <a:latin typeface="Times New Roman"/>
                <a:cs typeface="Times New Roman"/>
              </a:rPr>
              <a:t>territoriale </a:t>
            </a:r>
            <a:r>
              <a:rPr lang="it-IT" sz="2000" dirty="0" smtClean="0">
                <a:latin typeface="Times New Roman"/>
                <a:cs typeface="Times New Roman"/>
              </a:rPr>
              <a:t>di </a:t>
            </a:r>
            <a:r>
              <a:rPr lang="it-IT" sz="2000" spc="-5" dirty="0" smtClean="0">
                <a:latin typeface="Times New Roman"/>
                <a:cs typeface="Times New Roman"/>
              </a:rPr>
              <a:t>riferimento.</a:t>
            </a:r>
            <a:endParaRPr lang="it-IT" sz="2000" dirty="0" smtClean="0">
              <a:latin typeface="Times New Roman"/>
              <a:cs typeface="Times New Roman"/>
            </a:endParaRPr>
          </a:p>
          <a:p>
            <a:pPr marL="1092835" lvl="2" indent="-179705">
              <a:lnSpc>
                <a:spcPct val="100000"/>
              </a:lnSpc>
              <a:spcBef>
                <a:spcPts val="80"/>
              </a:spcBef>
              <a:buFont typeface="Wingdings" pitchFamily="2" charset="2"/>
              <a:buChar char="Ø"/>
              <a:tabLst>
                <a:tab pos="1092835" algn="l"/>
                <a:tab pos="1093470" algn="l"/>
              </a:tabLst>
            </a:pPr>
            <a:r>
              <a:rPr lang="it-IT" sz="2000" spc="-10" dirty="0" smtClean="0">
                <a:latin typeface="Times New Roman"/>
                <a:cs typeface="Times New Roman"/>
              </a:rPr>
              <a:t>Dati </a:t>
            </a:r>
            <a:r>
              <a:rPr lang="it-IT" sz="2000" spc="-5" dirty="0" smtClean="0"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latin typeface="Times New Roman"/>
                <a:cs typeface="Times New Roman"/>
              </a:rPr>
              <a:t>della</a:t>
            </a:r>
            <a:r>
              <a:rPr lang="it-IT" sz="2000" spc="10" dirty="0" smtClean="0"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latin typeface="Times New Roman"/>
                <a:cs typeface="Times New Roman"/>
              </a:rPr>
              <a:t>scuola.</a:t>
            </a:r>
            <a:endParaRPr lang="it-IT" sz="2000" dirty="0" smtClean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40"/>
              </a:spcBef>
              <a:buFont typeface="Arial Narrow"/>
              <a:buChar char="-"/>
            </a:pPr>
            <a:endParaRPr lang="it-IT" sz="2000" dirty="0" smtClean="0">
              <a:latin typeface="Times New Roman"/>
              <a:cs typeface="Times New Roman"/>
            </a:endParaRPr>
          </a:p>
          <a:p>
            <a:pPr marL="926465" lvl="1" indent="-228600">
              <a:lnSpc>
                <a:spcPct val="100000"/>
              </a:lnSpc>
              <a:buNone/>
              <a:tabLst>
                <a:tab pos="926465" algn="l"/>
                <a:tab pos="927100" algn="l"/>
              </a:tabLst>
            </a:pPr>
            <a:r>
              <a:rPr lang="it-IT" b="1" spc="-10" dirty="0" smtClean="0">
                <a:latin typeface="Times New Roman"/>
                <a:cs typeface="Times New Roman"/>
              </a:rPr>
              <a:t>	R</a:t>
            </a:r>
            <a:r>
              <a:rPr lang="it-IT" b="1" spc="-5" dirty="0" smtClean="0">
                <a:latin typeface="Times New Roman"/>
                <a:cs typeface="Times New Roman"/>
              </a:rPr>
              <a:t>isorse</a:t>
            </a:r>
            <a:endParaRPr lang="it-IT" b="1" dirty="0" smtClean="0">
              <a:latin typeface="Times New Roman"/>
              <a:cs typeface="Times New Roman"/>
            </a:endParaRPr>
          </a:p>
          <a:p>
            <a:pPr marL="1092835" lvl="2" indent="-179705">
              <a:lnSpc>
                <a:spcPct val="100000"/>
              </a:lnSpc>
              <a:spcBef>
                <a:spcPts val="80"/>
              </a:spcBef>
              <a:buFont typeface="Wingdings" pitchFamily="2" charset="2"/>
              <a:buChar char="Ø"/>
              <a:tabLst>
                <a:tab pos="1092835" algn="l"/>
                <a:tab pos="1093470" algn="l"/>
              </a:tabLst>
            </a:pPr>
            <a:r>
              <a:rPr lang="it-IT" sz="2000" spc="-10" dirty="0" smtClean="0">
                <a:latin typeface="Times New Roman"/>
                <a:cs typeface="Times New Roman"/>
              </a:rPr>
              <a:t>R</a:t>
            </a:r>
            <a:r>
              <a:rPr lang="it-IT" sz="2000" spc="-5" dirty="0" smtClean="0">
                <a:latin typeface="Times New Roman"/>
                <a:cs typeface="Times New Roman"/>
              </a:rPr>
              <a:t>isorse</a:t>
            </a:r>
            <a:r>
              <a:rPr lang="it-IT" sz="2000" dirty="0" smtClean="0"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latin typeface="Times New Roman"/>
                <a:cs typeface="Times New Roman"/>
              </a:rPr>
              <a:t>umane.</a:t>
            </a:r>
            <a:endParaRPr lang="it-IT" sz="2000" dirty="0" smtClean="0">
              <a:latin typeface="Times New Roman"/>
              <a:cs typeface="Times New Roman"/>
            </a:endParaRPr>
          </a:p>
          <a:p>
            <a:pPr marL="1092835" lvl="2" indent="-179705">
              <a:lnSpc>
                <a:spcPct val="100000"/>
              </a:lnSpc>
              <a:spcBef>
                <a:spcPts val="80"/>
              </a:spcBef>
              <a:buFont typeface="Wingdings" pitchFamily="2" charset="2"/>
              <a:buChar char="Ø"/>
              <a:tabLst>
                <a:tab pos="1092835" algn="l"/>
                <a:tab pos="1093470" algn="l"/>
              </a:tabLst>
            </a:pPr>
            <a:r>
              <a:rPr lang="it-IT" sz="2000" spc="-10" dirty="0" smtClean="0">
                <a:latin typeface="Times New Roman"/>
                <a:cs typeface="Times New Roman"/>
              </a:rPr>
              <a:t>R</a:t>
            </a:r>
            <a:r>
              <a:rPr lang="it-IT" sz="2000" spc="-5" dirty="0" smtClean="0">
                <a:latin typeface="Times New Roman"/>
                <a:cs typeface="Times New Roman"/>
              </a:rPr>
              <a:t>isorse</a:t>
            </a:r>
            <a:r>
              <a:rPr lang="it-IT" sz="2000" dirty="0" smtClean="0">
                <a:latin typeface="Times New Roman"/>
                <a:cs typeface="Times New Roman"/>
              </a:rPr>
              <a:t> strumentali.</a:t>
            </a:r>
          </a:p>
          <a:p>
            <a:pPr marL="1092835" lvl="2" indent="-179705">
              <a:lnSpc>
                <a:spcPct val="100000"/>
              </a:lnSpc>
              <a:spcBef>
                <a:spcPts val="80"/>
              </a:spcBef>
              <a:buFont typeface="Wingdings" pitchFamily="2" charset="2"/>
              <a:buChar char="Ø"/>
              <a:tabLst>
                <a:tab pos="1092835" algn="l"/>
                <a:tab pos="1093470" algn="l"/>
              </a:tabLst>
            </a:pPr>
            <a:r>
              <a:rPr lang="it-IT" sz="2000" spc="-10" dirty="0" smtClean="0">
                <a:latin typeface="Times New Roman"/>
                <a:cs typeface="Times New Roman"/>
              </a:rPr>
              <a:t>R</a:t>
            </a:r>
            <a:r>
              <a:rPr lang="it-IT" sz="2000" spc="-5" dirty="0" smtClean="0">
                <a:latin typeface="Times New Roman"/>
                <a:cs typeface="Times New Roman"/>
              </a:rPr>
              <a:t>isorse</a:t>
            </a:r>
            <a:r>
              <a:rPr lang="it-IT" sz="2000" dirty="0" smtClean="0">
                <a:latin typeface="Times New Roman"/>
                <a:cs typeface="Times New Roman"/>
              </a:rPr>
              <a:t> </a:t>
            </a:r>
            <a:r>
              <a:rPr lang="it-IT" sz="2000" spc="-5" dirty="0" smtClean="0">
                <a:latin typeface="Times New Roman"/>
                <a:cs typeface="Times New Roman"/>
              </a:rPr>
              <a:t>finanziarie.</a:t>
            </a:r>
            <a:endParaRPr lang="it-IT" sz="2000" dirty="0" smtClean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15"/>
              </a:spcBef>
              <a:buFont typeface="Arial Narrow"/>
              <a:buChar char="-"/>
            </a:pPr>
            <a:endParaRPr lang="it-IT" sz="2000" dirty="0" smtClean="0">
              <a:latin typeface="Times New Roman"/>
              <a:cs typeface="Times New Roman"/>
            </a:endParaRPr>
          </a:p>
          <a:p>
            <a:pPr marL="926465" marR="10160" lvl="1" indent="-228600">
              <a:lnSpc>
                <a:spcPct val="105800"/>
              </a:lnSpc>
              <a:buNone/>
              <a:tabLst>
                <a:tab pos="926465" algn="l"/>
                <a:tab pos="927100" algn="l"/>
              </a:tabLst>
            </a:pPr>
            <a:r>
              <a:rPr lang="it-IT" b="1" dirty="0" smtClean="0">
                <a:latin typeface="Times New Roman"/>
                <a:cs typeface="Times New Roman"/>
              </a:rPr>
              <a:t>	Ambiti di </a:t>
            </a:r>
            <a:r>
              <a:rPr lang="it-IT" b="1" spc="-5" dirty="0" smtClean="0">
                <a:latin typeface="Times New Roman"/>
                <a:cs typeface="Times New Roman"/>
              </a:rPr>
              <a:t>intervento, strategie </a:t>
            </a:r>
            <a:r>
              <a:rPr lang="it-IT" b="1" dirty="0" smtClean="0">
                <a:latin typeface="Times New Roman"/>
                <a:cs typeface="Times New Roman"/>
              </a:rPr>
              <a:t>e </a:t>
            </a:r>
            <a:r>
              <a:rPr lang="it-IT" b="1" spc="-5" dirty="0" smtClean="0">
                <a:latin typeface="Times New Roman"/>
                <a:cs typeface="Times New Roman"/>
              </a:rPr>
              <a:t>progetti realizzati, risultati ottenuti in campo scolastico ed educativo</a:t>
            </a:r>
            <a:endParaRPr lang="it-IT" b="1" dirty="0" smtClean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 Narrow"/>
              <a:buChar char="-"/>
            </a:pPr>
            <a:endParaRPr lang="it-IT" b="1" dirty="0" smtClean="0">
              <a:latin typeface="Times New Roman"/>
              <a:cs typeface="Times New Roman"/>
            </a:endParaRPr>
          </a:p>
          <a:p>
            <a:pPr marL="926465" lvl="1" indent="-228600">
              <a:lnSpc>
                <a:spcPct val="100000"/>
              </a:lnSpc>
              <a:buNone/>
              <a:tabLst>
                <a:tab pos="926465" algn="l"/>
                <a:tab pos="927100" algn="l"/>
              </a:tabLst>
            </a:pPr>
            <a:r>
              <a:rPr lang="it-IT" b="1" spc="-5" dirty="0" smtClean="0">
                <a:latin typeface="Times New Roman"/>
                <a:cs typeface="Times New Roman"/>
              </a:rPr>
              <a:t>	Obiettivi </a:t>
            </a:r>
            <a:r>
              <a:rPr lang="it-IT" b="1" dirty="0" smtClean="0">
                <a:latin typeface="Times New Roman"/>
                <a:cs typeface="Times New Roman"/>
              </a:rPr>
              <a:t>di </a:t>
            </a:r>
            <a:r>
              <a:rPr lang="it-IT" b="1" spc="-5" dirty="0" smtClean="0">
                <a:latin typeface="Times New Roman"/>
                <a:cs typeface="Times New Roman"/>
              </a:rPr>
              <a:t>miglioramento</a:t>
            </a:r>
            <a:endParaRPr lang="it-IT" b="1" dirty="0">
              <a:latin typeface="Times New Roman"/>
              <a:cs typeface="Times New Roman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Autofit/>
          </a:bodyPr>
          <a:lstStyle/>
          <a:p>
            <a:pPr algn="ctr"/>
            <a:r>
              <a:rPr lang="it-IT" sz="4800" b="1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Identità della</a:t>
            </a:r>
            <a:r>
              <a:rPr lang="it-IT" sz="4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it-IT" sz="4800" b="1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scuola</a:t>
            </a:r>
            <a:br>
              <a:rPr lang="it-IT" sz="4800" b="1" spc="-5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it-IT" sz="4800" b="1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Presentazione</a:t>
            </a:r>
            <a:endParaRPr lang="it-IT" sz="4800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lvl="1" indent="-228600">
              <a:lnSpc>
                <a:spcPts val="1315"/>
              </a:lnSpc>
              <a:buFont typeface="+mj-lt"/>
              <a:buAutoNum type="arabicPeriod"/>
              <a:tabLst>
                <a:tab pos="462280" algn="l"/>
              </a:tabLst>
            </a:pPr>
            <a:endParaRPr lang="it-IT" sz="1200" dirty="0" smtClean="0">
              <a:latin typeface="Times New Roman"/>
              <a:cs typeface="Times New Roman"/>
            </a:endParaRPr>
          </a:p>
          <a:p>
            <a:pPr marL="469900" lvl="1" indent="-228600">
              <a:lnSpc>
                <a:spcPts val="1315"/>
              </a:lnSpc>
              <a:buFont typeface="+mj-lt"/>
              <a:buAutoNum type="arabicPeriod"/>
              <a:tabLst>
                <a:tab pos="462280" algn="l"/>
              </a:tabLst>
            </a:pPr>
            <a:endParaRPr lang="it-IT" sz="1200" dirty="0" smtClean="0">
              <a:latin typeface="Times New Roman"/>
              <a:cs typeface="Times New Roman"/>
            </a:endParaRPr>
          </a:p>
          <a:p>
            <a:pPr marL="469900" lvl="1" indent="-228600">
              <a:lnSpc>
                <a:spcPts val="1315"/>
              </a:lnSpc>
              <a:buFont typeface="+mj-lt"/>
              <a:buAutoNum type="arabicPeriod"/>
              <a:tabLst>
                <a:tab pos="462280" algn="l"/>
              </a:tabLst>
            </a:pPr>
            <a:endParaRPr lang="it-IT" sz="1200" dirty="0" smtClean="0">
              <a:latin typeface="Times New Roman"/>
              <a:cs typeface="Times New Roman"/>
            </a:endParaRPr>
          </a:p>
          <a:p>
            <a:pPr marL="469900" lvl="1" indent="-228600">
              <a:lnSpc>
                <a:spcPts val="1315"/>
              </a:lnSpc>
              <a:buFont typeface="Wingdings" pitchFamily="2" charset="2"/>
              <a:buChar char="Ø"/>
              <a:tabLst>
                <a:tab pos="462280" algn="l"/>
              </a:tabLst>
            </a:pPr>
            <a:r>
              <a:rPr lang="it-IT" sz="3200" dirty="0" smtClean="0">
                <a:latin typeface="Times New Roman"/>
                <a:cs typeface="Times New Roman"/>
              </a:rPr>
              <a:t>  Storia </a:t>
            </a:r>
            <a:r>
              <a:rPr lang="it-IT" sz="3200" spc="-5" dirty="0" smtClean="0">
                <a:latin typeface="Times New Roman"/>
                <a:cs typeface="Times New Roman"/>
              </a:rPr>
              <a:t>della</a:t>
            </a:r>
            <a:r>
              <a:rPr lang="it-IT" sz="3200" spc="-10" dirty="0" smtClean="0">
                <a:latin typeface="Times New Roman"/>
                <a:cs typeface="Times New Roman"/>
              </a:rPr>
              <a:t> </a:t>
            </a:r>
            <a:r>
              <a:rPr lang="it-IT" sz="3200" spc="-5" dirty="0" smtClean="0">
                <a:latin typeface="Times New Roman"/>
                <a:cs typeface="Times New Roman"/>
              </a:rPr>
              <a:t>scuola;</a:t>
            </a:r>
          </a:p>
          <a:p>
            <a:pPr marL="469900" lvl="1" indent="-228600">
              <a:lnSpc>
                <a:spcPts val="1315"/>
              </a:lnSpc>
              <a:buNone/>
              <a:tabLst>
                <a:tab pos="462280" algn="l"/>
              </a:tabLst>
            </a:pPr>
            <a:endParaRPr lang="it-IT" sz="3200" spc="-5" dirty="0" smtClean="0">
              <a:latin typeface="Times New Roman"/>
              <a:cs typeface="Times New Roman"/>
            </a:endParaRPr>
          </a:p>
          <a:p>
            <a:pPr marL="469900" lvl="1" indent="-228600">
              <a:lnSpc>
                <a:spcPts val="1315"/>
              </a:lnSpc>
              <a:buFont typeface="Wingdings" pitchFamily="2" charset="2"/>
              <a:buChar char="Ø"/>
              <a:tabLst>
                <a:tab pos="462280" algn="l"/>
              </a:tabLst>
            </a:pPr>
            <a:endParaRPr lang="it-IT" sz="3200" dirty="0" smtClean="0">
              <a:latin typeface="Times New Roman"/>
              <a:cs typeface="Times New Roman"/>
            </a:endParaRPr>
          </a:p>
          <a:p>
            <a:pPr marL="469900" lvl="1" indent="-228600">
              <a:lnSpc>
                <a:spcPts val="1380"/>
              </a:lnSpc>
              <a:buFont typeface="Wingdings" pitchFamily="2" charset="2"/>
              <a:buChar char="Ø"/>
              <a:tabLst>
                <a:tab pos="462280" algn="l"/>
              </a:tabLst>
            </a:pPr>
            <a:r>
              <a:rPr lang="it-IT" sz="3200" spc="-5" dirty="0" smtClean="0">
                <a:latin typeface="Times New Roman"/>
                <a:cs typeface="Times New Roman"/>
              </a:rPr>
              <a:t>  Linee strategiche  di indirizzo; </a:t>
            </a:r>
          </a:p>
          <a:p>
            <a:pPr marL="469900" lvl="1" indent="-228600">
              <a:lnSpc>
                <a:spcPts val="1380"/>
              </a:lnSpc>
              <a:buNone/>
              <a:tabLst>
                <a:tab pos="462280" algn="l"/>
              </a:tabLst>
            </a:pPr>
            <a:endParaRPr lang="it-IT" sz="3200" spc="-5" dirty="0" smtClean="0">
              <a:latin typeface="Times New Roman"/>
              <a:cs typeface="Times New Roman"/>
            </a:endParaRPr>
          </a:p>
          <a:p>
            <a:pPr marL="469900" lvl="1" indent="-228600">
              <a:lnSpc>
                <a:spcPts val="1380"/>
              </a:lnSpc>
              <a:buFont typeface="Wingdings" pitchFamily="2" charset="2"/>
              <a:buChar char="Ø"/>
              <a:tabLst>
                <a:tab pos="462280" algn="l"/>
              </a:tabLst>
            </a:pPr>
            <a:endParaRPr lang="it-IT" sz="3200" dirty="0" smtClean="0">
              <a:latin typeface="Times New Roman"/>
              <a:cs typeface="Times New Roman"/>
            </a:endParaRPr>
          </a:p>
          <a:p>
            <a:pPr marL="469900" lvl="1" indent="-228600">
              <a:lnSpc>
                <a:spcPts val="1380"/>
              </a:lnSpc>
              <a:buFont typeface="Wingdings" pitchFamily="2" charset="2"/>
              <a:buChar char="Ø"/>
              <a:tabLst>
                <a:tab pos="462280" algn="l"/>
              </a:tabLst>
            </a:pPr>
            <a:r>
              <a:rPr lang="it-IT" sz="3200" spc="-5" dirty="0" smtClean="0">
                <a:latin typeface="Times New Roman"/>
                <a:cs typeface="Times New Roman"/>
              </a:rPr>
              <a:t>  PTOF -Progetto</a:t>
            </a:r>
            <a:r>
              <a:rPr lang="it-IT" sz="3200" spc="15" dirty="0" smtClean="0">
                <a:latin typeface="Times New Roman"/>
                <a:cs typeface="Times New Roman"/>
              </a:rPr>
              <a:t> didattico/</a:t>
            </a:r>
            <a:r>
              <a:rPr lang="it-IT" sz="3200" spc="-5" dirty="0" smtClean="0">
                <a:latin typeface="Times New Roman"/>
                <a:cs typeface="Times New Roman"/>
              </a:rPr>
              <a:t>educativo</a:t>
            </a:r>
          </a:p>
          <a:p>
            <a:pPr marL="469900" lvl="1" indent="-228600">
              <a:lnSpc>
                <a:spcPts val="1380"/>
              </a:lnSpc>
              <a:buNone/>
              <a:tabLst>
                <a:tab pos="462280" algn="l"/>
              </a:tabLst>
            </a:pPr>
            <a:endParaRPr lang="it-IT" sz="3200" spc="-5" dirty="0" smtClean="0">
              <a:latin typeface="Times New Roman"/>
              <a:cs typeface="Times New Roman"/>
            </a:endParaRPr>
          </a:p>
          <a:p>
            <a:pPr marL="469900" lvl="1" indent="-228600">
              <a:lnSpc>
                <a:spcPts val="1380"/>
              </a:lnSpc>
              <a:buNone/>
              <a:tabLst>
                <a:tab pos="462280" algn="l"/>
              </a:tabLst>
            </a:pPr>
            <a:r>
              <a:rPr lang="it-IT" sz="3200" spc="-5" dirty="0" smtClean="0">
                <a:latin typeface="Times New Roman"/>
                <a:cs typeface="Times New Roman"/>
              </a:rPr>
              <a:t>		</a:t>
            </a:r>
            <a:endParaRPr lang="it-IT" sz="3200" dirty="0" smtClean="0">
              <a:latin typeface="Times New Roman"/>
              <a:cs typeface="Times New Roman"/>
            </a:endParaRPr>
          </a:p>
          <a:p>
            <a:pPr marL="469900" lvl="1" indent="-228600">
              <a:lnSpc>
                <a:spcPts val="1380"/>
              </a:lnSpc>
              <a:buFont typeface="Wingdings" pitchFamily="2" charset="2"/>
              <a:buChar char="Ø"/>
              <a:tabLst>
                <a:tab pos="462280" algn="l"/>
              </a:tabLst>
            </a:pPr>
            <a:r>
              <a:rPr lang="it-IT" sz="3200" spc="-5" dirty="0" smtClean="0">
                <a:latin typeface="Times New Roman"/>
                <a:cs typeface="Times New Roman"/>
              </a:rPr>
              <a:t>  Connotazione del</a:t>
            </a:r>
            <a:r>
              <a:rPr lang="it-IT" sz="3200" dirty="0" smtClean="0">
                <a:latin typeface="Times New Roman"/>
                <a:cs typeface="Times New Roman"/>
              </a:rPr>
              <a:t>la </a:t>
            </a:r>
            <a:r>
              <a:rPr lang="it-IT" sz="3200" spc="-5" dirty="0" smtClean="0">
                <a:latin typeface="Times New Roman"/>
                <a:cs typeface="Times New Roman"/>
              </a:rPr>
              <a:t>scuola e</a:t>
            </a:r>
            <a:r>
              <a:rPr lang="it-IT" sz="3200" dirty="0" smtClean="0">
                <a:latin typeface="Times New Roman"/>
                <a:cs typeface="Times New Roman"/>
              </a:rPr>
              <a:t> </a:t>
            </a:r>
            <a:r>
              <a:rPr lang="it-IT" sz="3200" spc="-5" dirty="0" smtClean="0">
                <a:latin typeface="Times New Roman"/>
                <a:cs typeface="Times New Roman"/>
              </a:rPr>
              <a:t>sua</a:t>
            </a:r>
            <a:r>
              <a:rPr lang="it-IT" sz="3200" spc="50" dirty="0" smtClean="0">
                <a:latin typeface="Times New Roman"/>
                <a:cs typeface="Times New Roman"/>
              </a:rPr>
              <a:t> </a:t>
            </a:r>
            <a:r>
              <a:rPr lang="it-IT" sz="3200" spc="-5" dirty="0" smtClean="0">
                <a:latin typeface="Times New Roman"/>
                <a:cs typeface="Times New Roman"/>
              </a:rPr>
              <a:t>evoluzione.</a:t>
            </a:r>
            <a:endParaRPr lang="it-IT" sz="3200" dirty="0">
              <a:latin typeface="Times New Roman"/>
              <a:cs typeface="Times New Roman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5400" b="1" i="1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Contesto di</a:t>
            </a:r>
            <a:r>
              <a:rPr lang="it-IT" sz="5400" b="1" i="1" spc="15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it-IT" sz="5400" b="1" i="1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riferimento</a:t>
            </a: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buNone/>
            </a:pPr>
            <a:endParaRPr lang="it-IT" sz="2800" dirty="0" smtClean="0">
              <a:latin typeface="Times New Roman"/>
              <a:cs typeface="Times New Roman"/>
            </a:endParaRPr>
          </a:p>
          <a:p>
            <a:pPr marL="378460" marR="5080" lvl="1" algn="just">
              <a:lnSpc>
                <a:spcPts val="1380"/>
              </a:lnSpc>
              <a:buFont typeface="Wingdings" pitchFamily="2" charset="2"/>
              <a:buChar char="Ø"/>
            </a:pPr>
            <a:r>
              <a:rPr lang="it-IT" sz="2800" spc="-5" dirty="0" smtClean="0">
                <a:latin typeface="Times New Roman"/>
                <a:cs typeface="Times New Roman"/>
              </a:rPr>
              <a:t>Realtà socio/economico/culturale</a:t>
            </a:r>
          </a:p>
          <a:p>
            <a:pPr marL="378460" marR="5080" lvl="1" algn="just">
              <a:lnSpc>
                <a:spcPts val="1380"/>
              </a:lnSpc>
              <a:buNone/>
            </a:pPr>
            <a:endParaRPr lang="it-IT" sz="2800" spc="-5" dirty="0" smtClean="0">
              <a:latin typeface="Times New Roman"/>
              <a:cs typeface="Times New Roman"/>
            </a:endParaRPr>
          </a:p>
          <a:p>
            <a:pPr marL="378460" marR="5080" lvl="1" algn="just">
              <a:lnSpc>
                <a:spcPts val="1380"/>
              </a:lnSpc>
              <a:buFont typeface="Wingdings" pitchFamily="2" charset="2"/>
              <a:buChar char="Ø"/>
            </a:pPr>
            <a:endParaRPr lang="it-IT" sz="2800" spc="-5" dirty="0" smtClean="0">
              <a:latin typeface="Times New Roman"/>
              <a:cs typeface="Times New Roman"/>
            </a:endParaRPr>
          </a:p>
          <a:p>
            <a:pPr marL="378460" marR="5080" lvl="1" algn="just">
              <a:lnSpc>
                <a:spcPts val="1380"/>
              </a:lnSpc>
              <a:buFont typeface="Wingdings" pitchFamily="2" charset="2"/>
              <a:buChar char="Ø"/>
            </a:pPr>
            <a:r>
              <a:rPr lang="it-IT" sz="2800" spc="-5" dirty="0" smtClean="0">
                <a:latin typeface="Times New Roman"/>
                <a:cs typeface="Times New Roman"/>
              </a:rPr>
              <a:t>Presenza sul territorio di Soggetti Istituzionali e non</a:t>
            </a:r>
          </a:p>
          <a:p>
            <a:pPr marL="378460" marR="5080" lvl="1" algn="just">
              <a:lnSpc>
                <a:spcPts val="1380"/>
              </a:lnSpc>
              <a:buNone/>
            </a:pPr>
            <a:endParaRPr lang="it-IT" sz="2800" spc="-5" dirty="0" smtClean="0">
              <a:latin typeface="Times New Roman"/>
              <a:cs typeface="Times New Roman"/>
            </a:endParaRPr>
          </a:p>
          <a:p>
            <a:pPr marL="378460" marR="5080" lvl="1" algn="just">
              <a:lnSpc>
                <a:spcPts val="1380"/>
              </a:lnSpc>
              <a:buFont typeface="Wingdings" pitchFamily="2" charset="2"/>
              <a:buChar char="Ø"/>
            </a:pPr>
            <a:endParaRPr lang="it-IT" sz="2800" spc="-5" dirty="0" smtClean="0">
              <a:latin typeface="Times New Roman"/>
              <a:cs typeface="Times New Roman"/>
            </a:endParaRPr>
          </a:p>
          <a:p>
            <a:pPr marL="378460" marR="5080" lvl="1" algn="just">
              <a:lnSpc>
                <a:spcPts val="1380"/>
              </a:lnSpc>
              <a:buFont typeface="Wingdings" pitchFamily="2" charset="2"/>
              <a:buChar char="Ø"/>
            </a:pPr>
            <a:r>
              <a:rPr lang="it-IT" sz="2800" spc="-5" dirty="0" smtClean="0">
                <a:latin typeface="Times New Roman"/>
                <a:cs typeface="Times New Roman"/>
              </a:rPr>
              <a:t>Individuazione </a:t>
            </a:r>
            <a:r>
              <a:rPr lang="it-IT" sz="2800" spc="-5" dirty="0" err="1" smtClean="0">
                <a:latin typeface="Times New Roman"/>
                <a:cs typeface="Times New Roman"/>
              </a:rPr>
              <a:t>Stakeholder</a:t>
            </a:r>
            <a:r>
              <a:rPr lang="it-IT" sz="2800" spc="-5" dirty="0" smtClean="0">
                <a:latin typeface="Times New Roman"/>
                <a:cs typeface="Times New Roman"/>
              </a:rPr>
              <a:t> interni ed esterni al</a:t>
            </a:r>
          </a:p>
          <a:p>
            <a:pPr marL="378460" marR="5080" lvl="1" algn="just">
              <a:lnSpc>
                <a:spcPts val="1380"/>
              </a:lnSpc>
              <a:buNone/>
            </a:pPr>
            <a:endParaRPr lang="it-IT" sz="2800" spc="-5" dirty="0" smtClean="0">
              <a:latin typeface="Times New Roman"/>
              <a:cs typeface="Times New Roman"/>
            </a:endParaRPr>
          </a:p>
          <a:p>
            <a:pPr marL="378460" marR="5080" lvl="1" algn="just">
              <a:lnSpc>
                <a:spcPts val="1380"/>
              </a:lnSpc>
              <a:buNone/>
            </a:pPr>
            <a:r>
              <a:rPr lang="it-IT" sz="2800" spc="-5" dirty="0" smtClean="0">
                <a:latin typeface="Times New Roman"/>
                <a:cs typeface="Times New Roman"/>
              </a:rPr>
              <a:t>	 sistema</a:t>
            </a:r>
            <a:endParaRPr lang="it-IT" sz="28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it-IT" sz="28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it-IT" sz="2800" dirty="0" smtClean="0">
              <a:latin typeface="Times New Roman"/>
              <a:cs typeface="Times New Roman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i="1" dirty="0" err="1" smtClean="0">
                <a:solidFill>
                  <a:schemeClr val="tx1"/>
                </a:solidFill>
              </a:rPr>
              <a:t>e.idato</a:t>
            </a:r>
            <a:endParaRPr lang="it-IT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Risorse disponibili</a:t>
            </a:r>
            <a:endParaRPr lang="it-I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 marL="461645" lvl="1" indent="-220345">
              <a:lnSpc>
                <a:spcPts val="1385"/>
              </a:lnSpc>
              <a:buFont typeface="Arial"/>
              <a:buChar char="-"/>
              <a:tabLst>
                <a:tab pos="461645" algn="l"/>
                <a:tab pos="462280" algn="l"/>
              </a:tabLst>
            </a:pPr>
            <a:endParaRPr lang="it-IT" sz="3200" spc="-5" dirty="0" smtClean="0">
              <a:latin typeface="Times New Roman"/>
              <a:cs typeface="Times New Roman"/>
            </a:endParaRPr>
          </a:p>
          <a:p>
            <a:pPr marL="461645" lvl="1" indent="-220345">
              <a:lnSpc>
                <a:spcPts val="1385"/>
              </a:lnSpc>
              <a:buFont typeface="Arial"/>
              <a:buChar char="-"/>
              <a:tabLst>
                <a:tab pos="461645" algn="l"/>
                <a:tab pos="462280" algn="l"/>
              </a:tabLst>
            </a:pPr>
            <a:endParaRPr lang="it-IT" sz="3200" spc="-5" dirty="0" smtClean="0">
              <a:latin typeface="Times New Roman"/>
              <a:cs typeface="Times New Roman"/>
            </a:endParaRPr>
          </a:p>
          <a:p>
            <a:pPr marL="461645" lvl="1" indent="-220345">
              <a:lnSpc>
                <a:spcPts val="1385"/>
              </a:lnSpc>
              <a:buFont typeface="Arial"/>
              <a:buChar char="-"/>
              <a:tabLst>
                <a:tab pos="461645" algn="l"/>
                <a:tab pos="462280" algn="l"/>
              </a:tabLst>
            </a:pPr>
            <a:r>
              <a:rPr lang="it-IT" sz="3200" u="sng" spc="-5" dirty="0" smtClean="0">
                <a:latin typeface="Times New Roman"/>
                <a:cs typeface="Times New Roman"/>
              </a:rPr>
              <a:t>Risorse</a:t>
            </a:r>
            <a:r>
              <a:rPr lang="it-IT" sz="3200" u="sng" spc="-10" dirty="0" smtClean="0">
                <a:latin typeface="Times New Roman"/>
                <a:cs typeface="Times New Roman"/>
              </a:rPr>
              <a:t> </a:t>
            </a:r>
            <a:r>
              <a:rPr lang="it-IT" sz="3200" u="sng" spc="-5" dirty="0" smtClean="0">
                <a:latin typeface="Times New Roman"/>
                <a:cs typeface="Times New Roman"/>
              </a:rPr>
              <a:t>umane</a:t>
            </a:r>
            <a:r>
              <a:rPr lang="it-IT" sz="3200" spc="-5" dirty="0" smtClean="0">
                <a:latin typeface="Times New Roman"/>
                <a:cs typeface="Times New Roman"/>
              </a:rPr>
              <a:t>: </a:t>
            </a:r>
            <a:r>
              <a:rPr lang="it-IT" sz="2800" b="1" spc="-5" dirty="0" smtClean="0">
                <a:latin typeface="Times New Roman"/>
                <a:cs typeface="Times New Roman"/>
              </a:rPr>
              <a:t>Capitale </a:t>
            </a:r>
            <a:r>
              <a:rPr lang="it-IT" sz="2800" b="1" dirty="0" smtClean="0">
                <a:latin typeface="Times New Roman"/>
                <a:cs typeface="Times New Roman"/>
              </a:rPr>
              <a:t>umano a </a:t>
            </a:r>
            <a:r>
              <a:rPr lang="it-IT" sz="2800" b="1" spc="-5" dirty="0" smtClean="0">
                <a:latin typeface="Times New Roman"/>
                <a:cs typeface="Times New Roman"/>
              </a:rPr>
              <a:t>disposizione</a:t>
            </a:r>
          </a:p>
          <a:p>
            <a:pPr marL="461645" lvl="1" indent="-220345">
              <a:lnSpc>
                <a:spcPts val="1385"/>
              </a:lnSpc>
              <a:buFont typeface="Arial"/>
              <a:buChar char="-"/>
              <a:tabLst>
                <a:tab pos="461645" algn="l"/>
                <a:tab pos="462280" algn="l"/>
              </a:tabLst>
            </a:pPr>
            <a:endParaRPr lang="it-IT" sz="2800" b="1" spc="-5" dirty="0" smtClean="0">
              <a:latin typeface="Times New Roman"/>
              <a:cs typeface="Times New Roman"/>
            </a:endParaRPr>
          </a:p>
          <a:p>
            <a:pPr marL="461645" lvl="1" indent="-220345">
              <a:lnSpc>
                <a:spcPts val="1385"/>
              </a:lnSpc>
              <a:buNone/>
              <a:tabLst>
                <a:tab pos="461645" algn="l"/>
                <a:tab pos="462280" algn="l"/>
              </a:tabLst>
            </a:pPr>
            <a:r>
              <a:rPr lang="it-IT" sz="2800" b="1" spc="-5" dirty="0" smtClean="0">
                <a:latin typeface="Times New Roman"/>
                <a:cs typeface="Times New Roman"/>
              </a:rPr>
              <a:t>  della scuola ( organigramma/</a:t>
            </a:r>
            <a:r>
              <a:rPr lang="it-IT" sz="2800" b="1" spc="-5" dirty="0" err="1" smtClean="0">
                <a:latin typeface="Times New Roman"/>
                <a:cs typeface="Times New Roman"/>
              </a:rPr>
              <a:t>funzionigramma…</a:t>
            </a:r>
            <a:r>
              <a:rPr lang="it-IT" sz="2800" b="1" spc="-5" dirty="0" smtClean="0">
                <a:latin typeface="Times New Roman"/>
                <a:cs typeface="Times New Roman"/>
              </a:rPr>
              <a:t>)</a:t>
            </a:r>
          </a:p>
          <a:p>
            <a:pPr marL="461645" lvl="1" indent="-220345">
              <a:lnSpc>
                <a:spcPts val="1385"/>
              </a:lnSpc>
              <a:buNone/>
              <a:tabLst>
                <a:tab pos="461645" algn="l"/>
                <a:tab pos="462280" algn="l"/>
              </a:tabLst>
            </a:pPr>
            <a:r>
              <a:rPr lang="it-IT" sz="3200" spc="-5" dirty="0" smtClean="0">
                <a:latin typeface="Times New Roman"/>
                <a:cs typeface="Times New Roman"/>
              </a:rPr>
              <a:t> </a:t>
            </a:r>
            <a:endParaRPr lang="it-IT" sz="3200" dirty="0" smtClean="0">
              <a:latin typeface="Times New Roman"/>
              <a:cs typeface="Times New Roman"/>
            </a:endParaRPr>
          </a:p>
          <a:p>
            <a:pPr marL="461645" lvl="1" indent="-220345">
              <a:lnSpc>
                <a:spcPts val="1385"/>
              </a:lnSpc>
              <a:buFont typeface="Arial"/>
              <a:buChar char="-"/>
              <a:tabLst>
                <a:tab pos="461645" algn="l"/>
                <a:tab pos="462280" algn="l"/>
              </a:tabLst>
            </a:pPr>
            <a:r>
              <a:rPr lang="it-IT" sz="3200" i="1" u="sng" spc="-5" dirty="0" smtClean="0">
                <a:latin typeface="Times New Roman"/>
                <a:cs typeface="Times New Roman"/>
              </a:rPr>
              <a:t>Risorse organizzative </a:t>
            </a:r>
            <a:r>
              <a:rPr lang="it-IT" sz="3200" i="1" u="sng" dirty="0" smtClean="0">
                <a:latin typeface="Times New Roman"/>
                <a:cs typeface="Times New Roman"/>
              </a:rPr>
              <a:t>e</a:t>
            </a:r>
            <a:r>
              <a:rPr lang="it-IT" sz="3200" i="1" u="sng" spc="-5" dirty="0" smtClean="0">
                <a:latin typeface="Times New Roman"/>
                <a:cs typeface="Times New Roman"/>
              </a:rPr>
              <a:t> tecnologiche</a:t>
            </a:r>
            <a:r>
              <a:rPr lang="it-IT" sz="3200" spc="-5" dirty="0" smtClean="0">
                <a:latin typeface="Times New Roman"/>
                <a:cs typeface="Times New Roman"/>
              </a:rPr>
              <a:t>:</a:t>
            </a:r>
            <a:r>
              <a:rPr lang="it-IT" sz="2800" b="1" spc="-5" dirty="0" smtClean="0">
                <a:latin typeface="Times New Roman"/>
                <a:cs typeface="Times New Roman"/>
              </a:rPr>
              <a:t>dotazioni</a:t>
            </a:r>
          </a:p>
          <a:p>
            <a:pPr marL="461645" lvl="1" indent="-220345">
              <a:lnSpc>
                <a:spcPts val="1385"/>
              </a:lnSpc>
              <a:buFont typeface="Arial"/>
              <a:buChar char="-"/>
              <a:tabLst>
                <a:tab pos="461645" algn="l"/>
                <a:tab pos="462280" algn="l"/>
              </a:tabLst>
            </a:pPr>
            <a:endParaRPr lang="it-IT" sz="2800" b="1" spc="-5" dirty="0" smtClean="0">
              <a:latin typeface="Times New Roman"/>
              <a:cs typeface="Times New Roman"/>
            </a:endParaRPr>
          </a:p>
          <a:p>
            <a:pPr marL="461645" lvl="1" indent="-220345">
              <a:lnSpc>
                <a:spcPts val="1385"/>
              </a:lnSpc>
              <a:buFont typeface="Arial"/>
              <a:buChar char="-"/>
              <a:tabLst>
                <a:tab pos="461645" algn="l"/>
                <a:tab pos="462280" algn="l"/>
              </a:tabLst>
            </a:pPr>
            <a:r>
              <a:rPr lang="it-IT" sz="2800" b="1" spc="-5" dirty="0" smtClean="0">
                <a:latin typeface="Times New Roman"/>
                <a:cs typeface="Times New Roman"/>
              </a:rPr>
              <a:t> tecnologiche/ ambienti di apprendimento …</a:t>
            </a:r>
          </a:p>
          <a:p>
            <a:pPr marL="461645" lvl="1" indent="-220345">
              <a:lnSpc>
                <a:spcPts val="1385"/>
              </a:lnSpc>
              <a:buNone/>
              <a:tabLst>
                <a:tab pos="461645" algn="l"/>
                <a:tab pos="462280" algn="l"/>
              </a:tabLst>
            </a:pPr>
            <a:endParaRPr lang="it-IT" sz="3200" dirty="0" smtClean="0">
              <a:latin typeface="Times New Roman"/>
              <a:cs typeface="Times New Roman"/>
            </a:endParaRPr>
          </a:p>
          <a:p>
            <a:pPr marL="461645" lvl="1" indent="-220345">
              <a:lnSpc>
                <a:spcPts val="1380"/>
              </a:lnSpc>
              <a:buFont typeface="Arial"/>
              <a:buChar char="-"/>
              <a:tabLst>
                <a:tab pos="461645" algn="l"/>
                <a:tab pos="462280" algn="l"/>
              </a:tabLst>
            </a:pPr>
            <a:r>
              <a:rPr lang="it-IT" sz="3200" u="sng" spc="-5" dirty="0" smtClean="0">
                <a:latin typeface="Times New Roman"/>
                <a:cs typeface="Times New Roman"/>
              </a:rPr>
              <a:t>Risorse</a:t>
            </a:r>
            <a:r>
              <a:rPr lang="it-IT" sz="3200" u="sng" spc="-10" dirty="0" smtClean="0">
                <a:latin typeface="Times New Roman"/>
                <a:cs typeface="Times New Roman"/>
              </a:rPr>
              <a:t> </a:t>
            </a:r>
            <a:r>
              <a:rPr lang="it-IT" sz="3200" u="sng" spc="-5" dirty="0" smtClean="0">
                <a:latin typeface="Times New Roman"/>
                <a:cs typeface="Times New Roman"/>
              </a:rPr>
              <a:t>strutturali</a:t>
            </a:r>
            <a:r>
              <a:rPr lang="it-IT" sz="3200" spc="-5" dirty="0" smtClean="0">
                <a:latin typeface="Times New Roman"/>
                <a:cs typeface="Times New Roman"/>
              </a:rPr>
              <a:t>: </a:t>
            </a:r>
            <a:r>
              <a:rPr lang="it-IT" sz="2800" b="1" spc="-5" dirty="0" smtClean="0">
                <a:latin typeface="Times New Roman"/>
                <a:cs typeface="Times New Roman"/>
              </a:rPr>
              <a:t>aule/ambienti scolastici,</a:t>
            </a:r>
          </a:p>
          <a:p>
            <a:pPr marL="461645" lvl="1" indent="-220345">
              <a:lnSpc>
                <a:spcPts val="1380"/>
              </a:lnSpc>
              <a:buFont typeface="Arial"/>
              <a:buChar char="-"/>
              <a:tabLst>
                <a:tab pos="461645" algn="l"/>
                <a:tab pos="462280" algn="l"/>
              </a:tabLst>
            </a:pPr>
            <a:endParaRPr lang="it-IT" sz="2800" b="1" spc="-5" dirty="0" smtClean="0">
              <a:latin typeface="Times New Roman"/>
              <a:cs typeface="Times New Roman"/>
            </a:endParaRPr>
          </a:p>
          <a:p>
            <a:pPr marL="461645" lvl="1" indent="-220345">
              <a:lnSpc>
                <a:spcPts val="1380"/>
              </a:lnSpc>
              <a:buNone/>
              <a:tabLst>
                <a:tab pos="461645" algn="l"/>
                <a:tab pos="462280" algn="l"/>
              </a:tabLst>
            </a:pPr>
            <a:r>
              <a:rPr lang="it-IT" sz="2800" b="1" spc="-5" dirty="0" smtClean="0">
                <a:latin typeface="Times New Roman"/>
                <a:cs typeface="Times New Roman"/>
              </a:rPr>
              <a:t>  </a:t>
            </a:r>
            <a:r>
              <a:rPr lang="it-IT" sz="2800" b="1" spc="-5" dirty="0" err="1" smtClean="0">
                <a:latin typeface="Times New Roman"/>
                <a:cs typeface="Times New Roman"/>
              </a:rPr>
              <a:t>Laborat</a:t>
            </a:r>
            <a:r>
              <a:rPr lang="it-IT" sz="2800" b="1" spc="-5" dirty="0" smtClean="0">
                <a:latin typeface="Times New Roman"/>
                <a:cs typeface="Times New Roman"/>
              </a:rPr>
              <a:t>. </a:t>
            </a:r>
            <a:r>
              <a:rPr lang="it-IT" sz="2800" b="1" spc="-5" dirty="0" err="1" smtClean="0">
                <a:latin typeface="Times New Roman"/>
                <a:cs typeface="Times New Roman"/>
              </a:rPr>
              <a:t>Scient</a:t>
            </a:r>
            <a:r>
              <a:rPr lang="it-IT" sz="2800" b="1" spc="-5" dirty="0" smtClean="0">
                <a:latin typeface="Times New Roman"/>
                <a:cs typeface="Times New Roman"/>
              </a:rPr>
              <a:t> /</a:t>
            </a:r>
            <a:r>
              <a:rPr lang="it-IT" sz="2800" b="1" spc="-5" dirty="0" err="1" smtClean="0">
                <a:latin typeface="Times New Roman"/>
                <a:cs typeface="Times New Roman"/>
              </a:rPr>
              <a:t>Palestr</a:t>
            </a:r>
            <a:r>
              <a:rPr lang="it-IT" sz="2800" b="1" spc="-5" dirty="0" smtClean="0">
                <a:latin typeface="Times New Roman"/>
                <a:cs typeface="Times New Roman"/>
              </a:rPr>
              <a:t>/ </a:t>
            </a:r>
            <a:r>
              <a:rPr lang="it-IT" sz="2800" b="1" spc="-5" dirty="0" err="1" smtClean="0">
                <a:latin typeface="Times New Roman"/>
                <a:cs typeface="Times New Roman"/>
              </a:rPr>
              <a:t>Bibliot</a:t>
            </a:r>
            <a:r>
              <a:rPr lang="it-IT" sz="2800" b="1" spc="-5" dirty="0" smtClean="0">
                <a:latin typeface="Times New Roman"/>
                <a:cs typeface="Times New Roman"/>
              </a:rPr>
              <a:t>/Auditorium ...</a:t>
            </a:r>
          </a:p>
          <a:p>
            <a:pPr marL="461645" lvl="1" indent="-220345">
              <a:lnSpc>
                <a:spcPts val="1380"/>
              </a:lnSpc>
              <a:buFont typeface="Arial"/>
              <a:buChar char="-"/>
              <a:tabLst>
                <a:tab pos="461645" algn="l"/>
                <a:tab pos="462280" algn="l"/>
              </a:tabLst>
            </a:pPr>
            <a:endParaRPr lang="it-IT" sz="3200" dirty="0" smtClean="0">
              <a:latin typeface="Times New Roman"/>
              <a:cs typeface="Times New Roman"/>
            </a:endParaRPr>
          </a:p>
          <a:p>
            <a:pPr marL="461645" lvl="1" indent="-220345">
              <a:lnSpc>
                <a:spcPts val="1405"/>
              </a:lnSpc>
              <a:buSzPct val="91666"/>
              <a:buFont typeface="Arial"/>
              <a:buChar char="-"/>
              <a:tabLst>
                <a:tab pos="461645" algn="l"/>
                <a:tab pos="462280" algn="l"/>
              </a:tabLst>
            </a:pPr>
            <a:r>
              <a:rPr lang="it-IT" sz="3200" u="sng" spc="-5" dirty="0" smtClean="0">
                <a:latin typeface="Times New Roman"/>
                <a:cs typeface="Times New Roman"/>
              </a:rPr>
              <a:t>Risorse</a:t>
            </a:r>
            <a:r>
              <a:rPr lang="it-IT" sz="3200" u="sng" spc="-10" dirty="0" smtClean="0">
                <a:latin typeface="Times New Roman"/>
                <a:cs typeface="Times New Roman"/>
              </a:rPr>
              <a:t> </a:t>
            </a:r>
            <a:r>
              <a:rPr lang="it-IT" sz="3200" u="sng" spc="-5" dirty="0" smtClean="0">
                <a:latin typeface="Times New Roman"/>
                <a:cs typeface="Times New Roman"/>
              </a:rPr>
              <a:t>finanziarie</a:t>
            </a:r>
            <a:r>
              <a:rPr lang="it-IT" sz="3200" spc="-5" dirty="0" smtClean="0">
                <a:latin typeface="Times New Roman"/>
                <a:cs typeface="Times New Roman"/>
              </a:rPr>
              <a:t>: </a:t>
            </a:r>
            <a:r>
              <a:rPr lang="it-IT" sz="2800" b="1" spc="-5" dirty="0" smtClean="0">
                <a:latin typeface="Times New Roman"/>
                <a:cs typeface="Times New Roman"/>
              </a:rPr>
              <a:t>tipologia di finanziamento</a:t>
            </a:r>
          </a:p>
          <a:p>
            <a:pPr marL="461645" lvl="1" indent="-220345">
              <a:lnSpc>
                <a:spcPts val="1405"/>
              </a:lnSpc>
              <a:buSzPct val="91666"/>
              <a:buFont typeface="Arial"/>
              <a:buChar char="-"/>
              <a:tabLst>
                <a:tab pos="461645" algn="l"/>
                <a:tab pos="462280" algn="l"/>
              </a:tabLst>
            </a:pPr>
            <a:endParaRPr lang="it-IT" sz="2800" b="1" spc="-5" dirty="0" smtClean="0">
              <a:latin typeface="Times New Roman"/>
              <a:cs typeface="Times New Roman"/>
            </a:endParaRPr>
          </a:p>
          <a:p>
            <a:pPr marL="461645" lvl="1" indent="-220345">
              <a:lnSpc>
                <a:spcPts val="1405"/>
              </a:lnSpc>
              <a:buSzPct val="91666"/>
              <a:buNone/>
              <a:tabLst>
                <a:tab pos="461645" algn="l"/>
                <a:tab pos="462280" algn="l"/>
              </a:tabLst>
            </a:pPr>
            <a:r>
              <a:rPr lang="it-IT" sz="2800" b="1" spc="-5" dirty="0" smtClean="0">
                <a:latin typeface="Times New Roman"/>
                <a:cs typeface="Times New Roman"/>
              </a:rPr>
              <a:t>  Consuntivo delle spese rispetto agli obiettivi </a:t>
            </a:r>
            <a:endParaRPr lang="it-IT" sz="2800" b="1" dirty="0">
              <a:latin typeface="Times New Roman"/>
              <a:cs typeface="Times New Roman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85720" y="214290"/>
            <a:ext cx="8286808" cy="6086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2000" b="1" spc="-5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2000" b="1" spc="-5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2000" b="1" spc="-5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3200" b="1" spc="-5" dirty="0" smtClean="0">
                <a:latin typeface="Times New Roman"/>
                <a:cs typeface="Times New Roman"/>
              </a:rPr>
              <a:t>Monitorare  le prestazioni della scuola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3200" b="1" spc="-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3200" b="1" spc="-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3200" b="1" spc="-5" dirty="0" smtClean="0">
                <a:latin typeface="Times New Roman"/>
                <a:cs typeface="Times New Roman"/>
              </a:rPr>
              <a:t>Misurare il livello di raggiungimento degli obiettivi prefissati nel PDM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3200" b="1" spc="-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3200" b="1" spc="-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3200" b="1" spc="-5" dirty="0" smtClean="0">
                <a:latin typeface="Times New Roman"/>
                <a:cs typeface="Times New Roman"/>
              </a:rPr>
              <a:t>Individuare gli Indicatori quali/quantitativi di processo e di risultato</a:t>
            </a:r>
            <a:endParaRPr lang="it-IT" sz="32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it-IT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it-IT" sz="1600" dirty="0" smtClean="0">
              <a:latin typeface="Times New Roman"/>
              <a:cs typeface="Times New Roman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err="1" smtClean="0"/>
              <a:t>e.idato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714348" y="357167"/>
          <a:ext cx="7715305" cy="53395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3419"/>
                <a:gridCol w="3388726"/>
                <a:gridCol w="2903160"/>
              </a:tblGrid>
              <a:tr h="5690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5005" marR="650875" indent="367030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it-IT" sz="1200" spc="-5" dirty="0" smtClean="0">
                          <a:latin typeface="Times New Roman"/>
                          <a:cs typeface="Times New Roman"/>
                        </a:rPr>
                        <a:t>.S</a:t>
                      </a:r>
                      <a:r>
                        <a:rPr lang="it-IT" sz="1200" spc="-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it-IT" sz="1200" spc="-5" baseline="0" dirty="0" err="1" smtClean="0">
                          <a:latin typeface="Times New Roman"/>
                          <a:cs typeface="Times New Roman"/>
                        </a:rPr>
                        <a:t>……</a:t>
                      </a:r>
                      <a:r>
                        <a:rPr lang="it-IT" sz="1200" spc="-5" baseline="0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1375"/>
                        </a:lnSpc>
                      </a:pP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it-IT" sz="1200" spc="-5" dirty="0" smtClean="0">
                          <a:latin typeface="Times New Roman"/>
                          <a:cs typeface="Times New Roman"/>
                        </a:rPr>
                        <a:t>.S</a:t>
                      </a:r>
                      <a:r>
                        <a:rPr lang="it-IT" sz="1200" spc="-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it-IT" sz="1200" spc="-5" baseline="0" dirty="0" err="1" smtClean="0">
                          <a:latin typeface="Times New Roman"/>
                          <a:cs typeface="Times New Roman"/>
                        </a:rPr>
                        <a:t>……</a:t>
                      </a:r>
                      <a:r>
                        <a:rPr lang="it-IT" sz="1200" spc="-5" baseline="0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  <a:tr h="296710">
                <a:tc>
                  <a:txBody>
                    <a:bodyPr/>
                    <a:lstStyle/>
                    <a:p>
                      <a:pPr marL="77470">
                        <a:lnSpc>
                          <a:spcPts val="139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Area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73125">
                        <a:lnSpc>
                          <a:spcPts val="1390"/>
                        </a:lnSpc>
                      </a:pPr>
                      <a:r>
                        <a:rPr lang="it-IT" sz="1200" spc="-5" dirty="0" smtClean="0">
                          <a:latin typeface="Times New Roman"/>
                          <a:cs typeface="Times New Roman"/>
                        </a:rPr>
                        <a:t>Azione </a:t>
                      </a:r>
                      <a:r>
                        <a:rPr lang="it-IT" sz="1200" spc="-5" baseline="0" dirty="0" smtClean="0">
                          <a:latin typeface="Times New Roman"/>
                          <a:cs typeface="Times New Roman"/>
                        </a:rPr>
                        <a:t> PNSD  “Spazi e ambienti per l’Apprendimento” 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38406">
                <a:tc>
                  <a:txBody>
                    <a:bodyPr/>
                    <a:lstStyle/>
                    <a:p>
                      <a:pPr marL="77470">
                        <a:lnSpc>
                          <a:spcPts val="140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Azione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55244" algn="just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Dotare le aule di lavagne elettroniche  (LIM) e attrezzare i banchi con  strumenti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multimediali.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marR="52069" algn="just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r>
                        <a:rPr sz="1200" spc="-5">
                          <a:latin typeface="Times New Roman"/>
                          <a:cs typeface="Times New Roman"/>
                        </a:rPr>
                        <a:t>Aggiungere </a:t>
                      </a:r>
                      <a:r>
                        <a:rPr lang="it-IT" sz="1200" spc="-5" dirty="0" smtClean="0">
                          <a:latin typeface="Times New Roman"/>
                          <a:cs typeface="Times New Roman"/>
                        </a:rPr>
                        <a:t>nuova</a:t>
                      </a:r>
                      <a:r>
                        <a:rPr lang="it-IT" sz="1200" spc="-5" baseline="0" dirty="0" smtClean="0">
                          <a:latin typeface="Times New Roman"/>
                          <a:cs typeface="Times New Roman"/>
                        </a:rPr>
                        <a:t> tecnologia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per </a:t>
                      </a:r>
                      <a:r>
                        <a:rPr lang="it-IT" sz="1200" spc="-5" dirty="0" smtClean="0">
                          <a:latin typeface="Times New Roman"/>
                          <a:cs typeface="Times New Roman"/>
                        </a:rPr>
                        <a:t>video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econferenze  scuole</a:t>
                      </a:r>
                      <a:r>
                        <a:rPr lang="it-IT" sz="1200" spc="-5" dirty="0" smtClean="0">
                          <a:latin typeface="Times New Roman"/>
                          <a:cs typeface="Times New Roman"/>
                        </a:rPr>
                        <a:t> in rete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lang="it-IT" sz="1200" spc="-5" dirty="0" smtClean="0">
                          <a:latin typeface="Times New Roman"/>
                          <a:cs typeface="Times New Roman"/>
                        </a:rPr>
                        <a:t>soggetti</a:t>
                      </a:r>
                      <a:r>
                        <a:rPr lang="it-IT" sz="1200" spc="-5" baseline="0" dirty="0" smtClean="0">
                          <a:latin typeface="Times New Roman"/>
                          <a:cs typeface="Times New Roman"/>
                        </a:rPr>
                        <a:t> per Alternanza </a:t>
                      </a:r>
                      <a:r>
                        <a:rPr lang="it-IT" sz="1200" spc="-5" baseline="0" dirty="0" err="1" smtClean="0">
                          <a:latin typeface="Times New Roman"/>
                          <a:cs typeface="Times New Roman"/>
                        </a:rPr>
                        <a:t>Scuola-famiglia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  <a:tr h="796190">
                <a:tc>
                  <a:txBody>
                    <a:bodyPr/>
                    <a:lstStyle/>
                    <a:p>
                      <a:pPr marL="77470">
                        <a:lnSpc>
                          <a:spcPts val="139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Indicatore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Numero di 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aule </a:t>
                      </a:r>
                      <a:r>
                        <a:rPr lang="it-IT" sz="1200" spc="-5" dirty="0" smtClean="0">
                          <a:latin typeface="Times New Roman"/>
                          <a:cs typeface="Times New Roman"/>
                        </a:rPr>
                        <a:t>attrezzate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 marR="53975">
                        <a:lnSpc>
                          <a:spcPts val="1380"/>
                        </a:lnSpc>
                        <a:spcBef>
                          <a:spcPts val="65"/>
                        </a:spcBef>
                        <a:tabLst>
                          <a:tab pos="741680" algn="l"/>
                          <a:tab pos="1026160" algn="l"/>
                          <a:tab pos="1598930" algn="l"/>
                          <a:tab pos="1831975" algn="l"/>
                        </a:tabLst>
                      </a:pPr>
                      <a:r>
                        <a:rPr sz="1200" smtClean="0">
                          <a:latin typeface="Times New Roman"/>
                          <a:cs typeface="Times New Roman"/>
                        </a:rPr>
                        <a:t>Num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ro</a:t>
                      </a:r>
                      <a:r>
                        <a:rPr lang="it-IT" sz="1200" dirty="0" smtClean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ost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0" smtClean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ioni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multimediali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 marR="5270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Numero di studenti attrezzati 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sul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totale  alunni della scuola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36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n.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webcam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n.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collegamenti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l’esterno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  <a:tr h="569023">
                <a:tc>
                  <a:txBody>
                    <a:bodyPr/>
                    <a:lstStyle/>
                    <a:p>
                      <a:pPr marL="77470">
                        <a:lnSpc>
                          <a:spcPts val="140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Dati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iniziali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53975">
                        <a:lnSpc>
                          <a:spcPts val="1380"/>
                        </a:lnSpc>
                        <a:spcBef>
                          <a:spcPts val="60"/>
                        </a:spcBef>
                        <a:tabLst>
                          <a:tab pos="345440" algn="l"/>
                          <a:tab pos="789940" algn="l"/>
                          <a:tab pos="1202690" algn="l"/>
                          <a:tab pos="1710055" algn="l"/>
                          <a:tab pos="2054225" algn="l"/>
                        </a:tabLst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405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  <a:tr h="566094">
                <a:tc>
                  <a:txBody>
                    <a:bodyPr/>
                    <a:lstStyle/>
                    <a:p>
                      <a:pPr marL="77470">
                        <a:lnSpc>
                          <a:spcPts val="139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Obiettivo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53975">
                        <a:lnSpc>
                          <a:spcPts val="1380"/>
                        </a:lnSpc>
                        <a:spcBef>
                          <a:spcPts val="45"/>
                        </a:spcBef>
                        <a:tabLst>
                          <a:tab pos="345440" algn="l"/>
                          <a:tab pos="789940" algn="l"/>
                          <a:tab pos="1202690" algn="l"/>
                          <a:tab pos="1710055" algn="l"/>
                          <a:tab pos="2054225" algn="l"/>
                        </a:tabLst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39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  <a:tr h="569023">
                <a:tc>
                  <a:txBody>
                    <a:bodyPr/>
                    <a:lstStyle/>
                    <a:p>
                      <a:pPr marL="77470">
                        <a:lnSpc>
                          <a:spcPts val="140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Risultati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53975">
                        <a:lnSpc>
                          <a:spcPts val="1380"/>
                        </a:lnSpc>
                        <a:spcBef>
                          <a:spcPts val="60"/>
                        </a:spcBef>
                        <a:tabLst>
                          <a:tab pos="330200" algn="l"/>
                          <a:tab pos="759460" algn="l"/>
                          <a:tab pos="1156970" algn="l"/>
                          <a:tab pos="1649095" algn="l"/>
                          <a:tab pos="2054225" algn="l"/>
                        </a:tabLst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405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  <a:tr h="566094">
                <a:tc>
                  <a:txBody>
                    <a:bodyPr/>
                    <a:lstStyle/>
                    <a:p>
                      <a:pPr marL="77470">
                        <a:lnSpc>
                          <a:spcPts val="139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Scostamenti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54610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39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  <a:tr h="569023">
                <a:tc>
                  <a:txBody>
                    <a:bodyPr/>
                    <a:lstStyle/>
                    <a:p>
                      <a:pPr marL="77470">
                        <a:lnSpc>
                          <a:spcPts val="1405"/>
                        </a:lnSpc>
                      </a:pPr>
                      <a:r>
                        <a:rPr lang="it-IT" sz="1200" spc="-5" dirty="0" smtClean="0">
                          <a:latin typeface="Times New Roman"/>
                          <a:cs typeface="Times New Roman"/>
                        </a:rPr>
                        <a:t>Criticità</a:t>
                      </a:r>
                      <a:r>
                        <a:rPr lang="it-IT" sz="1200" spc="-5" baseline="0" dirty="0" smtClean="0">
                          <a:latin typeface="Times New Roman"/>
                          <a:cs typeface="Times New Roman"/>
                        </a:rPr>
                        <a:t> /opportunità emerse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55880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405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19050">
                      <a:solidFill>
                        <a:srgbClr val="008000"/>
                      </a:solidFill>
                      <a:prstDash val="solid"/>
                    </a:lnR>
                    <a:lnT w="19050">
                      <a:solidFill>
                        <a:srgbClr val="008000"/>
                      </a:solidFill>
                      <a:prstDash val="solid"/>
                    </a:lnT>
                    <a:lnB w="19050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Normativa - Documenti</a:t>
            </a:r>
            <a:endParaRPr lang="it-IT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645" marR="7620" lvl="1" indent="-220345">
              <a:lnSpc>
                <a:spcPts val="1380"/>
              </a:lnSpc>
              <a:spcBef>
                <a:spcPts val="944"/>
              </a:spcBef>
              <a:buFont typeface="Wingdings" pitchFamily="2" charset="2"/>
              <a:buChar char="Ø"/>
              <a:tabLst>
                <a:tab pos="461645" algn="l"/>
                <a:tab pos="462280" algn="l"/>
              </a:tabLst>
            </a:pP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Dipartimento della Funzione Pubblica, FORMEZ, </a:t>
            </a:r>
            <a:r>
              <a:rPr lang="it-IT" sz="2000" i="1" spc="-5" dirty="0" smtClean="0">
                <a:latin typeface="Times New Roman" pitchFamily="18" charset="0"/>
                <a:cs typeface="Times New Roman" pitchFamily="18" charset="0"/>
              </a:rPr>
              <a:t>Bilancio Sociale. Linee</a:t>
            </a:r>
          </a:p>
          <a:p>
            <a:pPr marL="461645" marR="7620" lvl="1" indent="-220345">
              <a:lnSpc>
                <a:spcPts val="1380"/>
              </a:lnSpc>
              <a:spcBef>
                <a:spcPts val="944"/>
              </a:spcBef>
              <a:buNone/>
              <a:tabLst>
                <a:tab pos="461645" algn="l"/>
                <a:tab pos="462280" algn="l"/>
              </a:tabLst>
            </a:pPr>
            <a:r>
              <a:rPr lang="it-IT" sz="2000" i="1" spc="-5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Guida </a:t>
            </a:r>
            <a:r>
              <a:rPr lang="it-IT" sz="2000" i="1" spc="-5" dirty="0" smtClean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le  </a:t>
            </a:r>
            <a:r>
              <a:rPr lang="it-IT" sz="2000" i="1" spc="-5" dirty="0" smtClean="0">
                <a:latin typeface="Times New Roman" pitchFamily="18" charset="0"/>
                <a:cs typeface="Times New Roman" pitchFamily="18" charset="0"/>
              </a:rPr>
              <a:t>Amministrazioni Pubbliche</a:t>
            </a: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, Roma,</a:t>
            </a:r>
            <a:r>
              <a:rPr lang="it-IT" sz="20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2005.</a:t>
            </a:r>
          </a:p>
          <a:p>
            <a:pPr marL="461645" marR="7620" lvl="1" indent="-220345">
              <a:lnSpc>
                <a:spcPts val="1380"/>
              </a:lnSpc>
              <a:spcBef>
                <a:spcPts val="944"/>
              </a:spcBef>
              <a:buFont typeface="Wingdings" pitchFamily="2" charset="2"/>
              <a:buChar char="Ø"/>
              <a:tabLst>
                <a:tab pos="461645" algn="l"/>
                <a:tab pos="462280" algn="l"/>
              </a:tabLst>
            </a:pP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61645" marR="11430" lvl="1" indent="-220345">
              <a:lnSpc>
                <a:spcPts val="1380"/>
              </a:lnSpc>
              <a:buFont typeface="Wingdings" pitchFamily="2" charset="2"/>
              <a:buChar char="Ø"/>
              <a:tabLst>
                <a:tab pos="461645" algn="l"/>
                <a:tab pos="462280" algn="l"/>
              </a:tabLst>
            </a:pP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Direttiva del Ministro della Funzione Pubblica sulla rendicontazione</a:t>
            </a:r>
          </a:p>
          <a:p>
            <a:pPr marL="461645" marR="11430" lvl="1" indent="-220345">
              <a:lnSpc>
                <a:spcPts val="1380"/>
              </a:lnSpc>
              <a:buNone/>
              <a:tabLst>
                <a:tab pos="461645" algn="l"/>
                <a:tab pos="462280" algn="l"/>
              </a:tabLst>
            </a:pP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sociale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nelle  </a:t>
            </a: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Amministrazioni Pubbliche,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febbraio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2006.</a:t>
            </a:r>
          </a:p>
          <a:p>
            <a:pPr marL="461645" marR="11430" lvl="1" indent="-220345">
              <a:lnSpc>
                <a:spcPts val="1380"/>
              </a:lnSpc>
              <a:buFont typeface="Wingdings" pitchFamily="2" charset="2"/>
              <a:buChar char="Ø"/>
              <a:tabLst>
                <a:tab pos="461645" algn="l"/>
                <a:tab pos="462280" algn="l"/>
              </a:tabLst>
            </a:pP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61645" marR="7620" lvl="1" indent="-220345">
              <a:lnSpc>
                <a:spcPts val="1380"/>
              </a:lnSpc>
              <a:buFont typeface="Wingdings" pitchFamily="2" charset="2"/>
              <a:buChar char="Ø"/>
              <a:tabLst>
                <a:tab pos="461645" algn="l"/>
                <a:tab pos="462280" algn="l"/>
              </a:tabLst>
            </a:pPr>
            <a:r>
              <a:rPr lang="it-IT" sz="2000" spc="-10" dirty="0" smtClean="0">
                <a:latin typeface="Times New Roman" pitchFamily="18" charset="0"/>
                <a:cs typeface="Times New Roman" pitchFamily="18" charset="0"/>
              </a:rPr>
              <a:t>GBS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Gruppo Bilancio Sociale,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I principi di </a:t>
            </a:r>
            <a:r>
              <a:rPr lang="it-IT" sz="2000" i="1" spc="-5" dirty="0" smtClean="0">
                <a:latin typeface="Times New Roman" pitchFamily="18" charset="0"/>
                <a:cs typeface="Times New Roman" pitchFamily="18" charset="0"/>
              </a:rPr>
              <a:t>redazione del bilancio</a:t>
            </a:r>
          </a:p>
          <a:p>
            <a:pPr marL="461645" marR="7620" lvl="1" indent="-220345">
              <a:lnSpc>
                <a:spcPts val="1380"/>
              </a:lnSpc>
              <a:buNone/>
              <a:tabLst>
                <a:tab pos="461645" algn="l"/>
                <a:tab pos="462280" algn="l"/>
              </a:tabLst>
            </a:pPr>
            <a:r>
              <a:rPr lang="it-IT" sz="2000" i="1" spc="-5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000" i="1" spc="-5" dirty="0" smtClean="0">
                <a:latin typeface="Times New Roman" pitchFamily="18" charset="0"/>
                <a:cs typeface="Times New Roman" pitchFamily="18" charset="0"/>
              </a:rPr>
              <a:t>sociale</a:t>
            </a: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000" spc="-5" dirty="0" err="1" smtClean="0">
                <a:latin typeface="Times New Roman" pitchFamily="18" charset="0"/>
                <a:cs typeface="Times New Roman" pitchFamily="18" charset="0"/>
              </a:rPr>
              <a:t>Giuffrè</a:t>
            </a: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2007.</a:t>
            </a:r>
          </a:p>
          <a:p>
            <a:pPr marL="461645" marR="7620" lvl="1" indent="-220345">
              <a:lnSpc>
                <a:spcPts val="1380"/>
              </a:lnSpc>
              <a:buFont typeface="Wingdings" pitchFamily="2" charset="2"/>
              <a:buChar char="Ø"/>
              <a:tabLst>
                <a:tab pos="461645" algn="l"/>
                <a:tab pos="462280" algn="l"/>
              </a:tabLst>
            </a:pP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61645" lvl="1" indent="-220345">
              <a:lnSpc>
                <a:spcPts val="1315"/>
              </a:lnSpc>
              <a:buFont typeface="Wingdings" pitchFamily="2" charset="2"/>
              <a:buChar char="Ø"/>
              <a:tabLst>
                <a:tab pos="461645" algn="l"/>
                <a:tab pos="462280" algn="l"/>
              </a:tabLst>
            </a:pP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INVALSI – </a:t>
            </a:r>
            <a:r>
              <a:rPr lang="it-IT" sz="2000" spc="-5" dirty="0" err="1" smtClean="0">
                <a:latin typeface="Times New Roman" pitchFamily="18" charset="0"/>
                <a:cs typeface="Times New Roman" pitchFamily="18" charset="0"/>
              </a:rPr>
              <a:t>Valsis</a:t>
            </a: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000" i="1" spc="-5" dirty="0" smtClean="0">
                <a:latin typeface="Times New Roman" pitchFamily="18" charset="0"/>
                <a:cs typeface="Times New Roman" pitchFamily="18" charset="0"/>
              </a:rPr>
              <a:t>Un modello per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valutare la qualità della </a:t>
            </a:r>
            <a:r>
              <a:rPr lang="it-IT" sz="2000" i="1" spc="-5" dirty="0" smtClean="0">
                <a:latin typeface="Times New Roman" pitchFamily="18" charset="0"/>
                <a:cs typeface="Times New Roman" pitchFamily="18" charset="0"/>
              </a:rPr>
              <a:t>scuola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2000" i="1" spc="-5" dirty="0" smtClean="0">
                <a:latin typeface="Times New Roman" pitchFamily="18" charset="0"/>
                <a:cs typeface="Times New Roman" pitchFamily="18" charset="0"/>
              </a:rPr>
              <a:t>del</a:t>
            </a:r>
          </a:p>
          <a:p>
            <a:pPr marL="461645" lvl="1" indent="-220345">
              <a:lnSpc>
                <a:spcPts val="1315"/>
              </a:lnSpc>
              <a:buNone/>
              <a:tabLst>
                <a:tab pos="461645" algn="l"/>
                <a:tab pos="462280" algn="l"/>
              </a:tabLst>
            </a:pPr>
            <a:r>
              <a:rPr lang="it-IT" sz="2000" i="1" spc="-5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000" i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i="1" spc="-5" dirty="0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t-IT" sz="2000" spc="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2010.</a:t>
            </a:r>
          </a:p>
          <a:p>
            <a:pPr marL="461645" lvl="1" indent="-220345">
              <a:lnSpc>
                <a:spcPts val="1315"/>
              </a:lnSpc>
              <a:buFont typeface="Wingdings" pitchFamily="2" charset="2"/>
              <a:buChar char="Ø"/>
              <a:tabLst>
                <a:tab pos="461645" algn="l"/>
                <a:tab pos="462280" algn="l"/>
              </a:tabLst>
            </a:pP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61645" lvl="1" indent="-220345">
              <a:lnSpc>
                <a:spcPts val="1410"/>
              </a:lnSpc>
              <a:buFont typeface="Wingdings" pitchFamily="2" charset="2"/>
              <a:buChar char="Ø"/>
              <a:tabLst>
                <a:tab pos="461645" algn="l"/>
                <a:tab pos="462280" algn="l"/>
              </a:tabLst>
            </a:pP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Certificazione della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qualità </a:t>
            </a: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degli istituti scolastici: ISO9000, </a:t>
            </a:r>
            <a:r>
              <a:rPr lang="it-IT" sz="2000" spc="-5" dirty="0" err="1" smtClean="0">
                <a:latin typeface="Times New Roman" pitchFamily="18" charset="0"/>
                <a:cs typeface="Times New Roman" pitchFamily="18" charset="0"/>
              </a:rPr>
              <a:t>SIQuS</a:t>
            </a: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, EFQM.</a:t>
            </a:r>
            <a:r>
              <a:rPr lang="it-IT" sz="20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spc="-5" dirty="0" smtClean="0">
                <a:latin typeface="Times New Roman" pitchFamily="18" charset="0"/>
                <a:cs typeface="Times New Roman" pitchFamily="18" charset="0"/>
              </a:rPr>
              <a:t>ecc.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61645" lvl="1" indent="-220345">
              <a:lnSpc>
                <a:spcPts val="1410"/>
              </a:lnSpc>
              <a:buFont typeface="Wingdings" pitchFamily="2" charset="2"/>
              <a:buChar char="Ø"/>
              <a:tabLst>
                <a:tab pos="461645" algn="l"/>
                <a:tab pos="462280" algn="l"/>
              </a:tabLst>
            </a:pP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61645" lvl="1" indent="-220345">
              <a:lnSpc>
                <a:spcPts val="1410"/>
              </a:lnSpc>
              <a:buFont typeface="Wingdings" pitchFamily="2" charset="2"/>
              <a:buChar char="Ø"/>
              <a:tabLst>
                <a:tab pos="461645" algn="l"/>
                <a:tab pos="462280" algn="l"/>
              </a:tabLst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 Nota del Ministero dell’Istruzione, dell’Università e della Ricerca n. 3214</a:t>
            </a:r>
          </a:p>
          <a:p>
            <a:pPr marL="461645" lvl="1" indent="-220345">
              <a:lnSpc>
                <a:spcPts val="1410"/>
              </a:lnSpc>
              <a:buNone/>
              <a:tabLst>
                <a:tab pos="461645" algn="l"/>
                <a:tab pos="462280" algn="l"/>
              </a:tabLst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del 22.11.2012 sono state trasmesse le Linee di indirizzo “Partecipazione</a:t>
            </a:r>
          </a:p>
          <a:p>
            <a:pPr marL="461645" lvl="1" indent="-220345">
              <a:lnSpc>
                <a:spcPts val="1410"/>
              </a:lnSpc>
              <a:buNone/>
              <a:tabLst>
                <a:tab pos="461645" algn="l"/>
                <a:tab pos="462280" algn="l"/>
              </a:tabLst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dei genitori e corresponsabilità educativa”</a:t>
            </a:r>
          </a:p>
          <a:p>
            <a:pPr>
              <a:lnSpc>
                <a:spcPct val="100000"/>
              </a:lnSpc>
            </a:pP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it-IT" sz="1000" dirty="0" smtClean="0">
              <a:latin typeface="Times New Roman"/>
              <a:cs typeface="Times New Roman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273</Words>
  <PresentationFormat>Presentazione su schermo (4:3)</PresentationFormat>
  <Paragraphs>140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Diapositiva 1</vt:lpstr>
      <vt:lpstr>   Il Bilancio Sociale   è uno strumento di : </vt:lpstr>
      <vt:lpstr>Rendicontazione sociale</vt:lpstr>
      <vt:lpstr>Identità della scuola Presentazione</vt:lpstr>
      <vt:lpstr>Contesto di riferimento</vt:lpstr>
      <vt:lpstr>Risorse disponibili</vt:lpstr>
      <vt:lpstr>Diapositiva 7</vt:lpstr>
      <vt:lpstr>Diapositiva 8</vt:lpstr>
      <vt:lpstr>Normativa - Documenti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Preside</dc:creator>
  <cp:lastModifiedBy>Preside</cp:lastModifiedBy>
  <cp:revision>30</cp:revision>
  <dcterms:created xsi:type="dcterms:W3CDTF">2017-09-02T05:07:40Z</dcterms:created>
  <dcterms:modified xsi:type="dcterms:W3CDTF">2017-09-02T07:18:11Z</dcterms:modified>
</cp:coreProperties>
</file>